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58" r:id="rId2"/>
    <p:sldId id="363" r:id="rId3"/>
    <p:sldId id="364" r:id="rId4"/>
    <p:sldId id="309" r:id="rId5"/>
    <p:sldId id="362" r:id="rId6"/>
    <p:sldId id="330" r:id="rId7"/>
    <p:sldId id="361" r:id="rId8"/>
    <p:sldId id="331" r:id="rId9"/>
    <p:sldId id="332" r:id="rId10"/>
    <p:sldId id="333" r:id="rId11"/>
    <p:sldId id="334" r:id="rId12"/>
    <p:sldId id="359" r:id="rId13"/>
    <p:sldId id="336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53" r:id="rId26"/>
    <p:sldId id="354" r:id="rId27"/>
    <p:sldId id="349" r:id="rId28"/>
    <p:sldId id="350" r:id="rId29"/>
    <p:sldId id="351" r:id="rId30"/>
    <p:sldId id="352" r:id="rId31"/>
    <p:sldId id="355" r:id="rId32"/>
    <p:sldId id="356" r:id="rId33"/>
    <p:sldId id="357" r:id="rId34"/>
    <p:sldId id="365" r:id="rId35"/>
    <p:sldId id="366" r:id="rId36"/>
    <p:sldId id="36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317"/>
    <a:srgbClr val="2B2B2B"/>
    <a:srgbClr val="9E2E5A"/>
    <a:srgbClr val="D4641A"/>
    <a:srgbClr val="1573B6"/>
    <a:srgbClr val="243A9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D3EB8-6AD6-4DF3-B16B-A9E0B517D683}" type="datetimeFigureOut">
              <a:rPr lang="fr-BE" smtClean="0"/>
              <a:t>13-03-24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2A0B0-4FDA-48D8-A9AB-C715A138D15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5977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02AF6-C27A-47C0-BCF6-EC35CFE95046}" type="datetimeFigureOut">
              <a:rPr lang="fr-BE" smtClean="0"/>
              <a:t>13-03-24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2FF5F-0C64-4FEE-B2DF-F912BCEEA8E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68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Pire scénario ? Quand le pivot est le plus petit ou le plus grand des éléments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116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2E52712-542C-4861-8486-8C858B7A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81" y="2248912"/>
            <a:ext cx="7886700" cy="116969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l"/>
            <a:r>
              <a:rPr lang="fr-FR" sz="4000" b="1">
                <a:solidFill>
                  <a:srgbClr val="2B2B2B"/>
                </a:solidFill>
                <a:latin typeface="Roboto" panose="02000000000000000000" pitchFamily="2" charset="0"/>
              </a:rPr>
              <a:t>Modifiez le style du titre</a:t>
            </a:r>
            <a:endParaRPr lang="fr-BE" sz="4000" b="1" dirty="0">
              <a:solidFill>
                <a:srgbClr val="2B2B2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A9EC390-C245-44B2-9757-6A655C8E38EA}"/>
              </a:ext>
            </a:extLst>
          </p:cNvPr>
          <p:cNvSpPr/>
          <p:nvPr userDrawn="1"/>
        </p:nvSpPr>
        <p:spPr>
          <a:xfrm>
            <a:off x="1266825" y="3652838"/>
            <a:ext cx="101699" cy="101699"/>
          </a:xfrm>
          <a:prstGeom prst="ellipse">
            <a:avLst/>
          </a:prstGeom>
          <a:solidFill>
            <a:srgbClr val="C91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2A0E2-6813-486D-9BFB-68658524F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093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7" y="1898361"/>
            <a:ext cx="8539273" cy="4076412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4AA50C-7222-461E-8AD0-4AEDB98C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DB69894-CF4A-49E7-AB8A-2E7987C06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028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4094864" cy="4201102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5625"/>
            <a:ext cx="4286250" cy="4201102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249BFAD-C788-41B2-BB4B-D7F32CD3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B86179-DD5C-452E-B116-146F34DEC1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757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500" y="1819386"/>
            <a:ext cx="4094864" cy="7781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9" y="1819386"/>
            <a:ext cx="4286249" cy="7781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027A339-3B89-4CDB-9455-030617AA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587D5F-FDBB-4EB1-A522-C7E11E30E6C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85750" y="2690037"/>
            <a:ext cx="4094864" cy="3336690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56E0546-6F03-4C97-9834-2DAEDD200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2690037"/>
            <a:ext cx="4286250" cy="3336690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381CD9-00CC-417F-9EA9-ACF2A1414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53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0A9C74-3B0E-442F-9551-373DA2D7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F80F7D-B5F8-4569-9F90-3912FF987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885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3B3F24F-F9CE-48E5-8E78-0EAD4E00D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771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4020" y="1756064"/>
            <a:ext cx="3294999" cy="4112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3782292" y="1756065"/>
            <a:ext cx="5077688" cy="4112924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 sz="1800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 sz="1600"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 sz="1600"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 sz="1600"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 sz="1400"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723936F-B140-4856-8235-EC2D80F4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B9BBB8-6FF0-4B19-ABA7-E48EDDA4C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443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00" y="1776845"/>
            <a:ext cx="6572250" cy="40842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1" y="1776845"/>
            <a:ext cx="1885950" cy="40921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43EE628-A185-4A6D-BE88-14EFD8F4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18CF9C-FA09-400B-8A6D-3B4F71D1C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79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142E7-FD62-4A3B-BA3B-F57F13E8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CDE9CF-4445-4195-AB8F-98D37C850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093D8-5537-49FE-9E58-DD113F96AA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5850" y="3109912"/>
            <a:ext cx="5553075" cy="638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120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DBFD8E-0DC8-4C60-850D-B6271FE2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1034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10DA80-EF2E-4A94-8BB7-3A6AF98E4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475" y="608012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631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5EA5D-AC64-41C5-A86A-8CEC6C3E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81" y="2248912"/>
            <a:ext cx="7886700" cy="1062699"/>
          </a:xfrm>
        </p:spPr>
        <p:txBody>
          <a:bodyPr>
            <a:normAutofit/>
          </a:bodyPr>
          <a:lstStyle/>
          <a:p>
            <a:r>
              <a:rPr lang="fr-FR" sz="4400" dirty="0"/>
              <a:t>Algorithmique</a:t>
            </a:r>
            <a:endParaRPr lang="fr-BE" sz="4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893DFD-C04B-4489-8111-E1C33A2FF174}"/>
              </a:ext>
            </a:extLst>
          </p:cNvPr>
          <p:cNvSpPr txBox="1"/>
          <p:nvPr/>
        </p:nvSpPr>
        <p:spPr>
          <a:xfrm>
            <a:off x="1573427" y="3505200"/>
            <a:ext cx="74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BA1 Informatique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Johan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Depréter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– johan.depreter@heh.be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3B3C02-371C-4836-9681-7DD0EFCB3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899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4538B85-40B4-4481-8A45-C98702BD1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Algorithme :</a:t>
            </a:r>
          </a:p>
          <a:p>
            <a:pPr marL="457200" lvl="1" indent="0">
              <a:buNone/>
            </a:pPr>
            <a:r>
              <a:rPr lang="fr-BE" dirty="0"/>
              <a:t>1. S’assurer qu’on respecte la propriété « Max-</a:t>
            </a:r>
            <a:r>
              <a:rPr lang="fr-BE" dirty="0" err="1"/>
              <a:t>Heap</a:t>
            </a:r>
            <a:r>
              <a:rPr lang="fr-BE" dirty="0"/>
              <a:t> »</a:t>
            </a:r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r>
              <a:rPr lang="fr-BE" dirty="0"/>
              <a:t>2. Echanger la racine avec le dernier élément – </a:t>
            </a:r>
            <a:r>
              <a:rPr lang="fr-BE" b="1" dirty="0"/>
              <a:t>Swap</a:t>
            </a:r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r>
              <a:rPr lang="fr-BE" dirty="0"/>
              <a:t>3. Réduire la taille du tas de 1 – </a:t>
            </a:r>
            <a:r>
              <a:rPr lang="fr-BE" b="1" dirty="0" err="1"/>
              <a:t>Remove</a:t>
            </a:r>
            <a:endParaRPr lang="fr-BE" b="1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r>
              <a:rPr lang="fr-BE" dirty="0"/>
              <a:t>4. Repositionner l’élément le plus grand à la racine – </a:t>
            </a:r>
            <a:r>
              <a:rPr lang="fr-BE" b="1" dirty="0" err="1"/>
              <a:t>Heapify</a:t>
            </a:r>
            <a:endParaRPr lang="fr-BE" b="1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r>
              <a:rPr lang="fr-BE" dirty="0"/>
              <a:t>5. Recommencer au point 2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377CBA-781A-4A1F-92D1-A9011721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Tri par tas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F0F7DD-AD46-4165-AF63-83BE38196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45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Espace réservé du contenu 4">
                <a:extLst>
                  <a:ext uri="{FF2B5EF4-FFF2-40B4-BE49-F238E27FC236}">
                    <a16:creationId xmlns:a16="http://schemas.microsoft.com/office/drawing/2014/main" id="{D72E2DCE-3C87-4823-8D52-795065EF70F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711859" y="2263886"/>
              <a:ext cx="6165316" cy="2743200"/>
            </p:xfrm>
            <a:graphic>
              <a:graphicData uri="http://schemas.openxmlformats.org/drawingml/2006/table">
                <a:tbl>
                  <a:tblPr/>
                  <a:tblGrid>
                    <a:gridCol w="3082658">
                      <a:extLst>
                        <a:ext uri="{9D8B030D-6E8A-4147-A177-3AD203B41FA5}">
                          <a16:colId xmlns:a16="http://schemas.microsoft.com/office/drawing/2014/main" val="505425928"/>
                        </a:ext>
                      </a:extLst>
                    </a:gridCol>
                    <a:gridCol w="3082658">
                      <a:extLst>
                        <a:ext uri="{9D8B030D-6E8A-4147-A177-3AD203B41FA5}">
                          <a16:colId xmlns:a16="http://schemas.microsoft.com/office/drawing/2014/main" val="30208960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BE" b="1" dirty="0">
                              <a:effectLst/>
                            </a:rPr>
                            <a:t>Complexité temporelle</a:t>
                          </a:r>
                          <a:endParaRPr lang="fr-BE" b="0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>
                              <a:effectLst/>
                            </a:rPr>
                            <a:t> 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137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Meilleur</a:t>
                          </a:r>
                          <a:endParaRPr lang="fr-BE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>
                              <a:effectLst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fr-B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func>
                                <m:funcPr>
                                  <m:ctrlPr>
                                    <a:rPr lang="fr-B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fr-B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fr-BE" dirty="0">
                              <a:effectLst/>
                            </a:rPr>
                            <a:t>)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8310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P</a:t>
                          </a:r>
                          <a:r>
                            <a:rPr lang="fr-BE" dirty="0">
                              <a:effectLst/>
                            </a:rPr>
                            <a:t>ire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BE" dirty="0">
                              <a:effectLst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fr-B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func>
                                <m:funcPr>
                                  <m:ctrlPr>
                                    <a:rPr lang="fr-B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fr-B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fr-BE" dirty="0">
                              <a:effectLst/>
                            </a:rPr>
                            <a:t>)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1330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M</a:t>
                          </a:r>
                          <a:r>
                            <a:rPr lang="fr-BE" dirty="0" err="1">
                              <a:effectLst/>
                            </a:rPr>
                            <a:t>oyenne</a:t>
                          </a:r>
                          <a:endParaRPr lang="fr-BE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>
                              <a:effectLst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fr-B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func>
                                <m:funcPr>
                                  <m:ctrlPr>
                                    <a:rPr lang="fr-B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fr-B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fr-BE" dirty="0">
                              <a:effectLst/>
                            </a:rPr>
                            <a:t>)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48039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BE" b="1" dirty="0">
                              <a:effectLst/>
                            </a:rPr>
                            <a:t>Complexité spatiale</a:t>
                          </a:r>
                          <a:endParaRPr lang="fr-BE" b="0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>
                              <a:effectLst/>
                            </a:rPr>
                            <a:t>O(1)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015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BE" b="1" dirty="0">
                              <a:effectLst/>
                            </a:rPr>
                            <a:t>Stabilité</a:t>
                          </a:r>
                          <a:endParaRPr lang="fr-BE" b="0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Non</a:t>
                          </a:r>
                          <a:endParaRPr lang="fr-BE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3426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Espace réservé du contenu 4">
                <a:extLst>
                  <a:ext uri="{FF2B5EF4-FFF2-40B4-BE49-F238E27FC236}">
                    <a16:creationId xmlns:a16="http://schemas.microsoft.com/office/drawing/2014/main" id="{D72E2DCE-3C87-4823-8D52-795065EF70F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4261866"/>
                  </p:ext>
                </p:extLst>
              </p:nvPr>
            </p:nvGraphicFramePr>
            <p:xfrm>
              <a:off x="1711859" y="2263886"/>
              <a:ext cx="6165316" cy="2743200"/>
            </p:xfrm>
            <a:graphic>
              <a:graphicData uri="http://schemas.openxmlformats.org/drawingml/2006/table">
                <a:tbl>
                  <a:tblPr/>
                  <a:tblGrid>
                    <a:gridCol w="3082658">
                      <a:extLst>
                        <a:ext uri="{9D8B030D-6E8A-4147-A177-3AD203B41FA5}">
                          <a16:colId xmlns:a16="http://schemas.microsoft.com/office/drawing/2014/main" val="505425928"/>
                        </a:ext>
                      </a:extLst>
                    </a:gridCol>
                    <a:gridCol w="3082658">
                      <a:extLst>
                        <a:ext uri="{9D8B030D-6E8A-4147-A177-3AD203B41FA5}">
                          <a16:colId xmlns:a16="http://schemas.microsoft.com/office/drawing/2014/main" val="302089604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BE" b="1" dirty="0">
                              <a:effectLst/>
                            </a:rPr>
                            <a:t>Complexité temporelle</a:t>
                          </a:r>
                          <a:endParaRPr lang="fr-BE" b="0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>
                              <a:effectLst/>
                            </a:rPr>
                            <a:t> 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137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Meilleur</a:t>
                          </a:r>
                          <a:endParaRPr lang="fr-BE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198" t="-100000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8310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P</a:t>
                          </a:r>
                          <a:r>
                            <a:rPr lang="fr-BE" dirty="0">
                              <a:effectLst/>
                            </a:rPr>
                            <a:t>ire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198" t="-197368" b="-3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1330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M</a:t>
                          </a:r>
                          <a:r>
                            <a:rPr lang="fr-BE" dirty="0" err="1">
                              <a:effectLst/>
                            </a:rPr>
                            <a:t>oyenne</a:t>
                          </a:r>
                          <a:endParaRPr lang="fr-BE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198" t="-301333" b="-2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480390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BE" b="1" dirty="0">
                              <a:effectLst/>
                            </a:rPr>
                            <a:t>Complexité spatiale</a:t>
                          </a:r>
                          <a:endParaRPr lang="fr-BE" b="0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>
                              <a:effectLst/>
                            </a:rPr>
                            <a:t>O(1)</a:t>
                          </a: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01549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BE" b="1" dirty="0">
                              <a:effectLst/>
                            </a:rPr>
                            <a:t>Stabilité</a:t>
                          </a:r>
                          <a:endParaRPr lang="fr-BE" b="0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effectLst/>
                            </a:rPr>
                            <a:t>Non</a:t>
                          </a:r>
                          <a:endParaRPr lang="fr-BE" dirty="0">
                            <a:effectLst/>
                          </a:endParaRPr>
                        </a:p>
                      </a:txBody>
                      <a:tcPr marL="182880" marR="182880" marT="91440" marB="914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8FA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3426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529AE449-6295-487C-A5F9-04E77B5D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 par tas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92462-3CB6-4D85-BA46-3DAEC39B3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368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49096E4-74E2-4481-BC97-64C0F9F2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r>
              <a:rPr lang="fr-BE" dirty="0"/>
              <a:t>OS</a:t>
            </a:r>
          </a:p>
          <a:p>
            <a:endParaRPr lang="fr-BE" dirty="0"/>
          </a:p>
          <a:p>
            <a:r>
              <a:rPr lang="fr-BE" dirty="0"/>
              <a:t>GUI</a:t>
            </a:r>
          </a:p>
          <a:p>
            <a:endParaRPr lang="fr-BE" dirty="0"/>
          </a:p>
          <a:p>
            <a:r>
              <a:rPr lang="fr-BE" dirty="0"/>
              <a:t>Moteurs de recherche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63A2D6A-14DD-498A-82AF-F3AC23A5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Utilités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E0E88F-17E8-426A-BBF3-0BA993E35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13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86B4B6-D24E-4390-A9D3-7D91D879B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D5EC4F-1F13-4DF5-A826-AE52FF99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D562DC-A361-4C6C-B042-F31094C07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951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7B051-16F8-4B50-803C-8505DBE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43" y="3110491"/>
            <a:ext cx="7886700" cy="1169698"/>
          </a:xfrm>
        </p:spPr>
        <p:txBody>
          <a:bodyPr/>
          <a:lstStyle/>
          <a:p>
            <a:r>
              <a:rPr lang="fr-FR" sz="4400" dirty="0"/>
              <a:t>Les tables de hachage</a:t>
            </a:r>
            <a:endParaRPr lang="fr-BE" sz="4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2B0AA5-3545-4384-864F-D1FEEA8C7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888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1F5C593-363F-40F5-B438-67112C12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Structure de données reposant sur des tableaux</a:t>
            </a:r>
          </a:p>
          <a:p>
            <a:endParaRPr lang="fr-BE" dirty="0"/>
          </a:p>
          <a:p>
            <a:pPr>
              <a:buFont typeface="Wingdings" panose="05000000000000000000" pitchFamily="2" charset="2"/>
              <a:buChar char="Ø"/>
            </a:pPr>
            <a:r>
              <a:rPr lang="fr-BE" dirty="0"/>
              <a:t>Structure de données statique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BE" dirty="0"/>
              <a:t>Algorithme de recherche performant</a:t>
            </a:r>
          </a:p>
          <a:p>
            <a:pPr>
              <a:buFont typeface="Wingdings" panose="05000000000000000000" pitchFamily="2" charset="2"/>
              <a:buChar char="Ø"/>
            </a:pPr>
            <a:endParaRPr lang="fr-BE" dirty="0"/>
          </a:p>
          <a:p>
            <a:r>
              <a:rPr lang="fr-BE" dirty="0"/>
              <a:t>Comment ?</a:t>
            </a:r>
          </a:p>
          <a:p>
            <a:pPr marL="457200" lvl="1" indent="0">
              <a:buNone/>
            </a:pPr>
            <a:r>
              <a:rPr lang="fr-BE" dirty="0"/>
              <a:t>La position de l’élément dans le tableau est fonction de l’élément lui-même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E6676C2-9DA2-452F-AF36-CFF85632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6E7FCB-8600-4D5F-ABB8-49DE376EE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12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5986D3-7AB8-46EF-B6F7-326A5528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Partie d’un élément qui permet de désigner le contenu de cet élément sans ambiguïté</a:t>
            </a:r>
          </a:p>
          <a:p>
            <a:endParaRPr lang="fr-BE" dirty="0"/>
          </a:p>
          <a:p>
            <a:r>
              <a:rPr lang="fr-BE" dirty="0"/>
              <a:t>Exemples :</a:t>
            </a:r>
          </a:p>
          <a:p>
            <a:pPr marL="457200" lvl="1" indent="0">
              <a:buNone/>
            </a:pPr>
            <a:r>
              <a:rPr lang="fr-BE" dirty="0"/>
              <a:t>Etudiant – Matricule</a:t>
            </a:r>
          </a:p>
          <a:p>
            <a:pPr marL="457200" lvl="1" indent="0">
              <a:buNone/>
            </a:pPr>
            <a:r>
              <a:rPr lang="fr-BE" dirty="0"/>
              <a:t>Abonné – Numéro de client</a:t>
            </a:r>
          </a:p>
          <a:p>
            <a:pPr marL="457200" lvl="1" indent="0">
              <a:buNone/>
            </a:pPr>
            <a:r>
              <a:rPr lang="fr-BE" dirty="0" err="1"/>
              <a:t>etc</a:t>
            </a:r>
            <a:endParaRPr lang="fr-BE" dirty="0"/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67FBA4-1772-4569-9D62-EACF18D7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Notion de clé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D7590-6BF7-41E4-90A6-1015E4CF8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571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FE039A1-F1BA-4650-AE97-9A7CD0B8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898361"/>
            <a:ext cx="8539273" cy="4076412"/>
          </a:xfrm>
        </p:spPr>
        <p:txBody>
          <a:bodyPr/>
          <a:lstStyle/>
          <a:p>
            <a:r>
              <a:rPr lang="fr-BE" dirty="0"/>
              <a:t>Kézako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C5D870D-5FD5-4E75-82F3-29404C87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Hachage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EFB742-AC2E-4268-9873-014A1915E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17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3AA4BD-4B22-4FE5-9863-39D69A742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85" y="2694438"/>
            <a:ext cx="3617429" cy="248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ED968EB-61A5-4A54-AA5C-1BD98171E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r>
              <a:rPr lang="fr-BE" dirty="0"/>
              <a:t>Comment stocke-t-on les mots de passe ?</a:t>
            </a:r>
          </a:p>
          <a:p>
            <a:endParaRPr lang="fr-BE" dirty="0"/>
          </a:p>
          <a:p>
            <a:r>
              <a:rPr lang="fr-BE" dirty="0"/>
              <a:t>Très souvent, ils sont enregistrés mais illisibles.</a:t>
            </a:r>
          </a:p>
          <a:p>
            <a:endParaRPr lang="fr-BE" dirty="0"/>
          </a:p>
          <a:p>
            <a:r>
              <a:rPr lang="fr-BE" dirty="0"/>
              <a:t>Comment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C5D1EA5-270D-488F-870B-8DBB1BDD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319062-67F7-445D-AF0E-3501525DC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2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5CC9DEC-EED5-41E4-9EC1-C820AF1C7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554480"/>
            <a:ext cx="8539273" cy="4420293"/>
          </a:xfrm>
        </p:spPr>
        <p:txBody>
          <a:bodyPr/>
          <a:lstStyle/>
          <a:p>
            <a:r>
              <a:rPr lang="fr-BE" dirty="0"/>
              <a:t>Utilisation d’une fonction de hachage qui va calculer une empreinte unique à partir de données fournies</a:t>
            </a:r>
          </a:p>
          <a:p>
            <a:endParaRPr lang="fr-BE" dirty="0"/>
          </a:p>
          <a:p>
            <a:r>
              <a:rPr lang="fr-BE" dirty="0"/>
              <a:t>Attention données non récupérables !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FC53BC7-26D2-45DF-BEBD-DAD1E4DE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Fonction de hachage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03442-1429-48D2-9526-C0732ABC6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19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D24047-10CE-482C-A2BA-88AE764F1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3" y="3395808"/>
            <a:ext cx="3725660" cy="32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4E4A68-0649-696A-F49E-151E72AE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4E06AB-46AC-15AC-1984-BEBACBEE6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</a:t>
            </a:fld>
            <a:endParaRPr lang="fr-BE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6156852-C4E1-AC53-B49B-6D765D5A1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17" y="1190847"/>
            <a:ext cx="4547158" cy="4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DEB823-528C-43E8-88D1-2ADD5AA4C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Longueur de la signature identique quelque soit la taille des données</a:t>
            </a:r>
          </a:p>
          <a:p>
            <a:endParaRPr lang="fr-BE" dirty="0"/>
          </a:p>
          <a:p>
            <a:r>
              <a:rPr lang="fr-BE" dirty="0"/>
              <a:t>Unidirectionnel</a:t>
            </a:r>
          </a:p>
          <a:p>
            <a:endParaRPr lang="fr-BE" dirty="0"/>
          </a:p>
          <a:p>
            <a:r>
              <a:rPr lang="fr-BE" dirty="0"/>
              <a:t>Impossible de prédire la signature</a:t>
            </a:r>
          </a:p>
          <a:p>
            <a:endParaRPr lang="fr-BE" dirty="0"/>
          </a:p>
          <a:p>
            <a:r>
              <a:rPr lang="fr-BE" dirty="0"/>
              <a:t>2 données différentes = 2 signatures différentes</a:t>
            </a:r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94618FF-52ED-4EB0-9809-84EA3AAE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Propriétés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21041A-2967-479C-BFE1-DB4501C8A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2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A94364-4FAA-48C3-80B5-E172F6825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30" y="1258571"/>
            <a:ext cx="6145140" cy="51209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3701ADB-63BA-4D26-83DF-C53124A0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B95117-B2A0-43B5-8495-D8C15CA58F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8397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91E42B5-F729-4085-BEE0-B490331E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65792E-8C8C-47DC-9959-FFB5AF7C5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22</a:t>
            </a:fld>
            <a:endParaRPr lang="fr-BE"/>
          </a:p>
        </p:txBody>
      </p:sp>
      <p:pic>
        <p:nvPicPr>
          <p:cNvPr id="2050" name="Picture 2" descr="Ahh... Theory vs. Reality - Donald Trump | Make a Meme">
            <a:extLst>
              <a:ext uri="{FF2B5EF4-FFF2-40B4-BE49-F238E27FC236}">
                <a16:creationId xmlns:a16="http://schemas.microsoft.com/office/drawing/2014/main" id="{E7506780-F04A-401A-BE58-778FD56F7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69" y="2332037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9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3467971-FDFA-453E-AD08-73CEC597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3A8970-0903-40DC-ADB7-D480589561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23</a:t>
            </a:fld>
            <a:endParaRPr lang="fr-BE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92F179-ECA4-4FA0-8759-7AFE05B5C5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6564" y="1913265"/>
            <a:ext cx="7810871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131dd02c5e6eec4693d9a0698aff95c2fcab5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8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712467eab4004583eb8fb7f89</a:t>
            </a:r>
            <a:b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55ad340609f4b30283e4888325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7</a:t>
            </a:r>
            <a: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1415a085125e8f7cdc99fd91dbd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f</a:t>
            </a:r>
            <a: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280373c5b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d8823e3156348f5bae6dacd436c919c6dd53e2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b</a:t>
            </a:r>
            <a:r>
              <a:rPr lang="fr-FR" altLang="fr-FR" sz="1600" dirty="0">
                <a:solidFill>
                  <a:srgbClr val="00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487da03fd02396306d248cda0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e99f33420f577ee8ce54b67080a80d1ec69821bcb6a8839396f9652b6ff72a70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20B0609020000020004" pitchFamily="49" charset="0"/>
              <a:ea typeface="Segoe UI Historic" panose="020B0502040204020203" pitchFamily="34" charset="0"/>
              <a:cs typeface="Cascadia Code" panose="020B0609020000020004" pitchFamily="49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541D82A-55AB-4ECB-A19A-4DEA9F3A8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63" y="3280910"/>
            <a:ext cx="7810871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91317"/>
              </a:buClr>
              <a:buSzPct val="200000"/>
              <a:buFont typeface="Arial" panose="020B0604020202020204" pitchFamily="34" charset="0"/>
              <a:buChar char="•"/>
              <a:defRPr sz="2400" kern="1200">
                <a:solidFill>
                  <a:srgbClr val="2B2B2B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91317"/>
              </a:buClr>
              <a:buSzPct val="200000"/>
              <a:buFont typeface="Arial" panose="020B0604020202020204" pitchFamily="34" charset="0"/>
              <a:buChar char="•"/>
              <a:defRPr sz="2200" kern="1200">
                <a:solidFill>
                  <a:srgbClr val="2B2B2B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91317"/>
              </a:buClr>
              <a:buSzPct val="200000"/>
              <a:buFont typeface="Arial" panose="020B0604020202020204" pitchFamily="34" charset="0"/>
              <a:buChar char="•"/>
              <a:defRPr sz="2000" kern="1200">
                <a:solidFill>
                  <a:srgbClr val="2B2B2B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91317"/>
              </a:buClr>
              <a:buSzPct val="200000"/>
              <a:buFont typeface="Arial" panose="020B0604020202020204" pitchFamily="34" charset="0"/>
              <a:buChar char="•"/>
              <a:defRPr sz="1800" kern="1200">
                <a:solidFill>
                  <a:srgbClr val="2B2B2B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91317"/>
              </a:buClr>
              <a:buSzPct val="200000"/>
              <a:buFont typeface="Arial" panose="020B0604020202020204" pitchFamily="34" charset="0"/>
              <a:buChar char="•"/>
              <a:defRPr sz="1600" kern="1200">
                <a:solidFill>
                  <a:srgbClr val="2B2B2B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d131dd02c5e6eec4693d9a0698aff95c2fcab5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0</a:t>
            </a: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712467eab4004583eb8fb7f89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55ad340609f4b30283e4888325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f</a:t>
            </a: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1415a085125e8f7cdc99fd91dbd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7</a:t>
            </a: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280373c5b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d8823e3156348f5bae6dacd436c919c6dd53e2</a:t>
            </a:r>
            <a:r>
              <a:rPr lang="fr-FR" altLang="fr-FR" sz="1600" dirty="0">
                <a:solidFill>
                  <a:srgbClr val="FF0000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3</a:t>
            </a:r>
            <a:r>
              <a:rPr lang="fr-FR" altLang="fr-FR" sz="1600" dirty="0">
                <a:solidFill>
                  <a:schemeClr val="tx1"/>
                </a:solidFill>
                <a:latin typeface="Cascadia Code" panose="020B0609020000020004" pitchFamily="49" charset="0"/>
                <a:ea typeface="Segoe UI Historic" panose="020B0502040204020203" pitchFamily="34" charset="0"/>
                <a:cs typeface="Cascadia Code" panose="020B0609020000020004" pitchFamily="49" charset="0"/>
              </a:rPr>
              <a:t>487da03fd02396306d248cda0 e99f33420f577ee8ce54b67080280d1ec69821bcb6a8839396f965ab6ff72a70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815D5D-DF50-4250-ACD1-D201C63CD849}"/>
              </a:ext>
            </a:extLst>
          </p:cNvPr>
          <p:cNvSpPr txBox="1"/>
          <p:nvPr/>
        </p:nvSpPr>
        <p:spPr>
          <a:xfrm>
            <a:off x="928212" y="4988294"/>
            <a:ext cx="7287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MD5 Hash = 79054025255fb1a26e4bc422aef54eb4</a:t>
            </a:r>
          </a:p>
        </p:txBody>
      </p:sp>
    </p:spTree>
    <p:extLst>
      <p:ext uri="{BB962C8B-B14F-4D97-AF65-F5344CB8AC3E}">
        <p14:creationId xmlns:p14="http://schemas.microsoft.com/office/powerpoint/2010/main" val="85360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209DB-3D2F-4B28-954B-9F632327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Collisions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C7F343-04D8-45CE-9974-1C3D103EA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24</a:t>
            </a:fld>
            <a:endParaRPr lang="fr-BE"/>
          </a:p>
        </p:txBody>
      </p:sp>
      <p:pic>
        <p:nvPicPr>
          <p:cNvPr id="4098" name="Picture 2" descr="Bubble Football: The Greatest Sport Ever Invented. GIF - Bubble Collide Gym GIFs">
            <a:extLst>
              <a:ext uri="{FF2B5EF4-FFF2-40B4-BE49-F238E27FC236}">
                <a16:creationId xmlns:a16="http://schemas.microsoft.com/office/drawing/2014/main" id="{3A1A7FA0-F810-496F-A542-06BABA4CD84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13" y="1190847"/>
            <a:ext cx="7281374" cy="40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à entaille 4">
            <a:extLst>
              <a:ext uri="{FF2B5EF4-FFF2-40B4-BE49-F238E27FC236}">
                <a16:creationId xmlns:a16="http://schemas.microsoft.com/office/drawing/2014/main" id="{6C8226D2-BED3-4DCB-A066-F7B51ACDFBEB}"/>
              </a:ext>
            </a:extLst>
          </p:cNvPr>
          <p:cNvSpPr/>
          <p:nvPr/>
        </p:nvSpPr>
        <p:spPr>
          <a:xfrm>
            <a:off x="1014756" y="5419898"/>
            <a:ext cx="1113906" cy="660227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24DC0F-98B0-467C-93EA-24A84989DA87}"/>
              </a:ext>
            </a:extLst>
          </p:cNvPr>
          <p:cNvSpPr txBox="1"/>
          <p:nvPr/>
        </p:nvSpPr>
        <p:spPr>
          <a:xfrm>
            <a:off x="2128662" y="5565345"/>
            <a:ext cx="649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Utilisation de fonctions de hachage à faible taux de collisions</a:t>
            </a:r>
          </a:p>
        </p:txBody>
      </p:sp>
    </p:spTree>
    <p:extLst>
      <p:ext uri="{BB962C8B-B14F-4D97-AF65-F5344CB8AC3E}">
        <p14:creationId xmlns:p14="http://schemas.microsoft.com/office/powerpoint/2010/main" val="32053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3F84CD5-B7FA-4F0E-A9F6-0AEC64FB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C60153-FB87-47EC-B1D1-64F44EA06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25</a:t>
            </a:fld>
            <a:endParaRPr lang="fr-BE"/>
          </a:p>
        </p:txBody>
      </p:sp>
      <p:pic>
        <p:nvPicPr>
          <p:cNvPr id="7170" name="Picture 2" descr="Salty Raining Salt GIF - Salty Raining Salt Salt Bae GIFs">
            <a:extLst>
              <a:ext uri="{FF2B5EF4-FFF2-40B4-BE49-F238E27FC236}">
                <a16:creationId xmlns:a16="http://schemas.microsoft.com/office/drawing/2014/main" id="{F790FD69-9DE3-479D-989F-845BAB877F7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15" y="1519312"/>
            <a:ext cx="4452970" cy="448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86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699B589-9820-4095-B34B-3ED429A5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13164"/>
            <a:ext cx="8539273" cy="4561609"/>
          </a:xfrm>
        </p:spPr>
        <p:txBody>
          <a:bodyPr/>
          <a:lstStyle/>
          <a:p>
            <a:r>
              <a:rPr lang="fr-BE" dirty="0"/>
              <a:t>Ajouter un élément à la donnée pour en modifier la signature</a:t>
            </a:r>
          </a:p>
          <a:p>
            <a:endParaRPr lang="fr-BE" dirty="0"/>
          </a:p>
          <a:p>
            <a:r>
              <a:rPr lang="fr-BE" dirty="0"/>
              <a:t>Augmente la sécurité face à différentes attaques</a:t>
            </a:r>
          </a:p>
          <a:p>
            <a:endParaRPr lang="fr-BE" dirty="0"/>
          </a:p>
          <a:p>
            <a:r>
              <a:rPr lang="fr-BE" dirty="0"/>
              <a:t>Eviter des doublons de mot de passe </a:t>
            </a:r>
          </a:p>
          <a:p>
            <a:endParaRPr lang="fr-BE" dirty="0"/>
          </a:p>
          <a:p>
            <a:r>
              <a:rPr lang="fr-BE" dirty="0"/>
              <a:t>Exemple : </a:t>
            </a:r>
          </a:p>
          <a:p>
            <a:pPr marL="0" indent="0">
              <a:buNone/>
            </a:pPr>
            <a:r>
              <a:rPr lang="fr-BE" sz="2000" dirty="0"/>
              <a:t>Python &gt; 6e3604888c4b4ec08e2837913d012fe2834ffa83</a:t>
            </a:r>
          </a:p>
          <a:p>
            <a:pPr marL="0" indent="0">
              <a:buNone/>
            </a:pPr>
            <a:r>
              <a:rPr lang="fr-BE" sz="2000" dirty="0" err="1"/>
              <a:t>Pythonsalé</a:t>
            </a:r>
            <a:r>
              <a:rPr lang="fr-BE" sz="2000" dirty="0"/>
              <a:t> &gt; 7d32954c9a36e2cdccea761bf462932b1cb12539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2292BCE-2901-4841-8AE2-6106DAF4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E9ABE-45C9-4546-82FF-EF41C016B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56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D78A1E4-79C4-405E-8FF8-310DB1B3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MD5 : Bas niveau de sécurité car collisions possibles et trouvables – Signature de 128 bits</a:t>
            </a:r>
          </a:p>
          <a:p>
            <a:endParaRPr lang="fr-BE" dirty="0"/>
          </a:p>
          <a:p>
            <a:r>
              <a:rPr lang="fr-BE" dirty="0"/>
              <a:t>SHA-1 : Taux de collisions moins élevés que MD5 mais trouvables – Signature 160 bits</a:t>
            </a:r>
          </a:p>
          <a:p>
            <a:endParaRPr lang="fr-BE" dirty="0"/>
          </a:p>
          <a:p>
            <a:r>
              <a:rPr lang="fr-BE" dirty="0"/>
              <a:t>SHA-2 (SHA-256 – SHA-512) : Standards actuels	Signature de 256 et 512 bits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A42EEC0-8CC6-4790-B000-82637F4A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Exemple de fonctions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023BEA-575E-4026-8946-854B95AC9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442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3F70352-5E07-4593-AEA3-BBEE0B07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18927-FC55-48C5-B46E-02276886DA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28</a:t>
            </a:fld>
            <a:endParaRPr lang="fr-BE"/>
          </a:p>
        </p:txBody>
      </p:sp>
      <p:pic>
        <p:nvPicPr>
          <p:cNvPr id="5122" name="Picture 2" descr="Lets Not Lose Focus Gabriel GIF - Lets Not Lose Focus Gabriel Mom GIFs">
            <a:extLst>
              <a:ext uri="{FF2B5EF4-FFF2-40B4-BE49-F238E27FC236}">
                <a16:creationId xmlns:a16="http://schemas.microsoft.com/office/drawing/2014/main" id="{58B2EE6A-5A76-4322-8B41-E83BD613225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19" y="1898650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1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7070C03-DAAD-443A-90F4-ED2D5641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de hachage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2571F7-A63C-4860-ABF1-22F76E2422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29</a:t>
            </a:fld>
            <a:endParaRPr lang="fr-BE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72B940F3-F957-4EA5-B23E-49E1921F96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0" y="1898650"/>
            <a:ext cx="7584558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96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2F43B16-09EC-D1CA-761E-AAA2AAF2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Différents types de parcours :</a:t>
            </a:r>
          </a:p>
          <a:p>
            <a:pPr lvl="1">
              <a:buFontTx/>
              <a:buChar char="-"/>
            </a:pPr>
            <a:r>
              <a:rPr lang="fr-BE" dirty="0"/>
              <a:t>Largeur</a:t>
            </a:r>
          </a:p>
          <a:p>
            <a:pPr lvl="1">
              <a:buFontTx/>
              <a:buChar char="-"/>
            </a:pPr>
            <a:endParaRPr lang="fr-BE" dirty="0"/>
          </a:p>
          <a:p>
            <a:pPr lvl="1">
              <a:buFontTx/>
              <a:buChar char="-"/>
            </a:pPr>
            <a:r>
              <a:rPr lang="fr-BE" dirty="0"/>
              <a:t>Longueur</a:t>
            </a:r>
          </a:p>
          <a:p>
            <a:pPr marL="914400" lvl="2" indent="0">
              <a:buNone/>
            </a:pPr>
            <a:r>
              <a:rPr lang="fr-BE" dirty="0"/>
              <a:t>Préfixe</a:t>
            </a:r>
          </a:p>
          <a:p>
            <a:pPr marL="914400" lvl="2" indent="0">
              <a:buNone/>
            </a:pPr>
            <a:r>
              <a:rPr lang="fr-BE" dirty="0"/>
              <a:t>Infixe</a:t>
            </a:r>
          </a:p>
          <a:p>
            <a:pPr marL="914400" lvl="2" indent="0">
              <a:buNone/>
            </a:pPr>
            <a:r>
              <a:rPr lang="fr-BE" dirty="0"/>
              <a:t>Postfixe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A2A69E-56A6-3921-F240-ECDB57E1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E591D7-A144-0347-A2A7-FE98CB3F3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07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7947820-862F-4B02-BD81-4BBB68058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Recherche par clé très simple : Hash de la clé = index dans le tableau</a:t>
            </a:r>
          </a:p>
          <a:p>
            <a:endParaRPr lang="fr-BE" dirty="0"/>
          </a:p>
          <a:p>
            <a:r>
              <a:rPr lang="fr-BE" dirty="0"/>
              <a:t>Sauf si collision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7305989-80B5-425F-B1DC-9E239246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9E6F41-6A30-4B5C-A9D1-4403D9846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189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CC91A60-FCA7-456F-AE54-C9BC3F37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Par chaînage</a:t>
            </a:r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90F9DC-AACC-4115-B80E-FA488DD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Solutions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7D9A9C-67D4-4DED-90E4-7BE7813E10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31</a:t>
            </a:fld>
            <a:endParaRPr lang="fr-BE"/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B3C3EDC8-52C7-4662-812A-CC5D7DE9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15" y="2360088"/>
            <a:ext cx="6724996" cy="361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77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2F50A1-EAB2-4B54-96C5-6002C1AE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898361"/>
            <a:ext cx="8539273" cy="4076412"/>
          </a:xfrm>
        </p:spPr>
        <p:txBody>
          <a:bodyPr/>
          <a:lstStyle/>
          <a:p>
            <a:r>
              <a:rPr lang="fr-BE" dirty="0"/>
              <a:t>Par adressage ouvert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FCA8AD9-E47A-48C3-9329-F1EECD6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Solutions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1DDBDE-9F00-433F-A2EF-29300FC14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32</a:t>
            </a:fld>
            <a:endParaRPr lang="fr-BE"/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E7063464-6783-499A-ADCC-002B9517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7" y="2252460"/>
            <a:ext cx="6538605" cy="407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B24849E-DE18-4511-AE2D-6D735BCAC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82427"/>
              </p:ext>
            </p:extLst>
          </p:nvPr>
        </p:nvGraphicFramePr>
        <p:xfrm>
          <a:off x="2103120" y="1806686"/>
          <a:ext cx="4937760" cy="182880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131003466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5648039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08061277"/>
                    </a:ext>
                  </a:extLst>
                </a:gridCol>
              </a:tblGrid>
              <a:tr h="145473">
                <a:tc>
                  <a:txBody>
                    <a:bodyPr/>
                    <a:lstStyle/>
                    <a:p>
                      <a:pPr algn="l"/>
                      <a:r>
                        <a:rPr lang="fr-BE" b="1">
                          <a:effectLst/>
                        </a:rPr>
                        <a:t>Algorithm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 b="1">
                          <a:effectLst/>
                        </a:rPr>
                        <a:t>Average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 b="1">
                          <a:effectLst/>
                        </a:rPr>
                        <a:t>Worst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44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List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093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11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Insert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669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>
                          <a:effectLst/>
                        </a:rPr>
                        <a:t>O(1)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BE" dirty="0">
                          <a:effectLst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349506"/>
                  </a:ext>
                </a:extLst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AE3D561E-F54D-4D44-805E-297A5162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Utilité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56F8FC-0D92-4210-8519-6D6DF39471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33</a:t>
            </a:fld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7B8137-78BC-43A3-A7FF-8123D8B145C4}"/>
              </a:ext>
            </a:extLst>
          </p:cNvPr>
          <p:cNvSpPr txBox="1"/>
          <p:nvPr/>
        </p:nvSpPr>
        <p:spPr>
          <a:xfrm>
            <a:off x="748147" y="4211474"/>
            <a:ext cx="8603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Complexité temporelle extrêmement intéressante pour chercher, ajouter ou supprimer un élément</a:t>
            </a:r>
          </a:p>
          <a:p>
            <a:endParaRPr lang="fr-BE" dirty="0"/>
          </a:p>
          <a:p>
            <a:r>
              <a:rPr lang="fr-BE" dirty="0"/>
              <a:t>Base de données, caches, </a:t>
            </a:r>
            <a:r>
              <a:rPr lang="fr-BE" dirty="0" err="1"/>
              <a:t>etc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446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00D3EB9-2623-AD13-840E-989897D4D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1 – Prétraitement des données</a:t>
            </a:r>
            <a:endParaRPr lang="fr-BE" dirty="0"/>
          </a:p>
          <a:p>
            <a:pPr marL="457200" lvl="1" indent="0">
              <a:buNone/>
            </a:pPr>
            <a:r>
              <a:rPr lang="fr-BE" dirty="0"/>
              <a:t>Objectif : Compatibilité des données avec l’algorithme</a:t>
            </a:r>
          </a:p>
          <a:p>
            <a:pPr lvl="1"/>
            <a:endParaRPr lang="fr-BE" dirty="0"/>
          </a:p>
          <a:p>
            <a:pPr lvl="1"/>
            <a:r>
              <a:rPr lang="fr-BE" dirty="0" err="1"/>
              <a:t>Padding</a:t>
            </a:r>
            <a:endParaRPr lang="fr-BE" dirty="0"/>
          </a:p>
          <a:p>
            <a:pPr lvl="1"/>
            <a:endParaRPr lang="fr-BE" dirty="0"/>
          </a:p>
          <a:p>
            <a:pPr lvl="1"/>
            <a:r>
              <a:rPr lang="fr-BE" dirty="0"/>
              <a:t>Data </a:t>
            </a:r>
            <a:r>
              <a:rPr lang="fr-BE" dirty="0" err="1"/>
              <a:t>Length</a:t>
            </a:r>
            <a:endParaRPr lang="fr-BE" dirty="0"/>
          </a:p>
          <a:p>
            <a:pPr lvl="1"/>
            <a:endParaRPr lang="fr-BE" dirty="0"/>
          </a:p>
          <a:p>
            <a:pPr lvl="1"/>
            <a:r>
              <a:rPr lang="fr-BE" dirty="0"/>
              <a:t>Permet de garantir l’intégrité des données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ED3B856-546E-5B87-60D6-0DD422BB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SHA-256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7F8FB6-5AF5-CADC-6E4B-FD1063AEC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809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4B20E8F-3D4E-CE2C-82FB-CC876E6B5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06106"/>
            <a:ext cx="8539273" cy="4568667"/>
          </a:xfrm>
        </p:spPr>
        <p:txBody>
          <a:bodyPr/>
          <a:lstStyle/>
          <a:p>
            <a:r>
              <a:rPr lang="fr-FR" dirty="0"/>
              <a:t>Etape 2 – Initialisations des constantes</a:t>
            </a:r>
          </a:p>
          <a:p>
            <a:pPr marL="457200" lvl="1" indent="0">
              <a:buNone/>
            </a:pPr>
            <a:r>
              <a:rPr lang="fr-FR" dirty="0"/>
              <a:t>Objectif : Constantes nécessaires à l’algorithme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Constantes (h0-h7) calculées à partir des 32 premiers bits et des 8 premiers nombres premiers</a:t>
            </a:r>
          </a:p>
          <a:p>
            <a:pPr lvl="1"/>
            <a:endParaRPr lang="fr-FR" dirty="0"/>
          </a:p>
          <a:p>
            <a:r>
              <a:rPr lang="fr-FR" dirty="0"/>
              <a:t>Etape 3 – Division en blocs</a:t>
            </a:r>
          </a:p>
          <a:p>
            <a:pPr marL="457200" lvl="1" indent="0">
              <a:buNone/>
            </a:pPr>
            <a:r>
              <a:rPr lang="fr-FR" dirty="0"/>
              <a:t>Objectif : Taille fixe de bloc pour le traitement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Blocs de 512 bits</a:t>
            </a:r>
            <a:endParaRPr lang="fr-BE" dirty="0"/>
          </a:p>
          <a:p>
            <a:pPr lvl="1"/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93E3185-3B01-EC7E-A995-3CE0C344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SHA-256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520082-E8C3-32AB-4031-79404D0D1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584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D563572-5064-FDA0-C617-C7FA9E83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4 – Traitement des blocs</a:t>
            </a:r>
          </a:p>
          <a:p>
            <a:pPr marL="457200" lvl="1" indent="0">
              <a:buNone/>
            </a:pPr>
            <a:r>
              <a:rPr lang="fr-FR" dirty="0"/>
              <a:t>Objectif : Produire le hachage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Traitement récursif – Traitement individuel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Transformation des blocs (Permutation, rotation, modulo,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C823AC-6AD8-883C-9005-78BB3493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SHA-256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E5A69D-88E5-268D-6B33-AF36C518F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59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F3878E4-5356-4126-A118-9EEFF582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898361"/>
            <a:ext cx="8539273" cy="4076412"/>
          </a:xfrm>
        </p:spPr>
        <p:txBody>
          <a:bodyPr/>
          <a:lstStyle/>
          <a:p>
            <a:r>
              <a:rPr lang="fr-BE" dirty="0"/>
              <a:t>C’est un arbre binaire dans lequel chaque nœud possède une clé (valeur) de tel sorte que chaque nœud du sous-arbre de gauche ait une clé plus petite ou égale au nœud considéré, et inversement pour le sous-arbre droit.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332992F-3DD6-44C3-904A-9E49F31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</p:spPr>
        <p:txBody>
          <a:bodyPr>
            <a:normAutofit/>
          </a:bodyPr>
          <a:lstStyle/>
          <a:p>
            <a:r>
              <a:rPr lang="fr-BE" dirty="0"/>
              <a:t>Rappel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408895-E01D-40C6-83E4-67D7B3CCC8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</a:t>
            </a:fld>
            <a:endParaRPr lang="fr-BE"/>
          </a:p>
        </p:txBody>
      </p:sp>
      <p:pic>
        <p:nvPicPr>
          <p:cNvPr id="4098" name="Picture 2" descr="https://upload.wikimedia.org/wikipedia/commons/thumb/d/da/Binary_search_tree.svg/245px-Binary_search_tree.svg.png">
            <a:extLst>
              <a:ext uri="{FF2B5EF4-FFF2-40B4-BE49-F238E27FC236}">
                <a16:creationId xmlns:a16="http://schemas.microsoft.com/office/drawing/2014/main" id="{9F8C0FC6-BDF8-4BC0-A4F1-2C2237AE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19" y="3253287"/>
            <a:ext cx="41181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C4B9CD7-DD1A-246A-FEFE-31FF6C33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Opérations :</a:t>
            </a:r>
          </a:p>
          <a:p>
            <a:pPr lvl="1">
              <a:buFontTx/>
              <a:buChar char="-"/>
            </a:pPr>
            <a:r>
              <a:rPr lang="fr-FR" dirty="0"/>
              <a:t>Recherches</a:t>
            </a:r>
          </a:p>
          <a:p>
            <a:pPr lvl="1">
              <a:buFontTx/>
              <a:buChar char="-"/>
            </a:pP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Insertion</a:t>
            </a:r>
          </a:p>
          <a:p>
            <a:pPr lvl="1">
              <a:buFontTx/>
              <a:buChar char="-"/>
            </a:pP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Suppression</a:t>
            </a:r>
            <a:endParaRPr lang="fr-BE" dirty="0"/>
          </a:p>
          <a:p>
            <a:endParaRPr lang="fr-BE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4F9B405-27F2-9FC3-3B24-C6BD01AA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45088A-3618-5F6D-A9C8-4E68CC137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427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2D690C2-0324-4891-90E3-68A35A4AF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endParaRPr lang="fr-BE" dirty="0"/>
          </a:p>
          <a:p>
            <a:r>
              <a:rPr lang="fr-BE" dirty="0"/>
              <a:t>Utilise les listes et les arbres</a:t>
            </a:r>
          </a:p>
          <a:p>
            <a:endParaRPr lang="fr-BE" dirty="0"/>
          </a:p>
          <a:p>
            <a:r>
              <a:rPr lang="fr-BE" dirty="0"/>
              <a:t>Se base sur le fonctionnement de la structure de données du tas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A8F12A4-FC5B-4DD9-A3BC-68762DE0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Tri par tas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87E913-6324-41A6-A095-81B476F95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573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A86C1D0-99FE-4A00-A0E6-3D3DE6AA8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r>
              <a:rPr lang="fr-BE" dirty="0"/>
              <a:t>Arbre binaire parfait</a:t>
            </a:r>
          </a:p>
          <a:p>
            <a:endParaRPr lang="fr-BE" dirty="0"/>
          </a:p>
          <a:p>
            <a:r>
              <a:rPr lang="fr-BE" dirty="0"/>
              <a:t>Respecte la propriété du tas : </a:t>
            </a:r>
            <a:r>
              <a:rPr lang="fr-FR" dirty="0"/>
              <a:t>la clé d'un nœud parent a une plus haute </a:t>
            </a:r>
            <a:r>
              <a:rPr lang="fr-FR" i="1" dirty="0"/>
              <a:t>priorité</a:t>
            </a:r>
            <a:r>
              <a:rPr lang="fr-FR" dirty="0"/>
              <a:t> que les clés de ses enfants</a:t>
            </a:r>
          </a:p>
          <a:p>
            <a:endParaRPr lang="fr-FR" dirty="0"/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8A9202B-9529-4381-90A2-46E3D0AA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91743C-62F4-4D13-8E56-512861114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531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E015189-2A1B-4488-920B-53341C78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Associer un arbre binaire et une liste</a:t>
            </a:r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6ED6177-58A0-4BA8-B325-EB894EF8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Tri par tas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A8FCF9-DFF5-4691-BABD-3D6CE8193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8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108B15-AC06-439C-964A-382606FE32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FFD"/>
              </a:clrFrom>
              <a:clrTo>
                <a:srgbClr val="FCFFFD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6" y="2165485"/>
            <a:ext cx="8085394" cy="37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659B88D-42D7-4600-A5E8-F70CB062A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67" y="886821"/>
            <a:ext cx="4987865" cy="22559125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B2B415E-299B-44F0-A2F8-B46BF293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Tri par tas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0A0F87-85CB-4512-86F1-E597470F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59135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de-presentation-HEHbe--Sciences-et-technologies--2020" id="{A498BD53-F83B-4021-AAB3-AA6C29EFDC9D}" vid="{7280D352-7A7E-41A1-9B4F-543AFC5CCC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9330</TotalTime>
  <Words>718</Words>
  <Application>Microsoft Office PowerPoint</Application>
  <PresentationFormat>Affichage à l'écran (4:3)</PresentationFormat>
  <Paragraphs>219</Paragraphs>
  <Slides>36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Cascadia Code</vt:lpstr>
      <vt:lpstr>Roboto</vt:lpstr>
      <vt:lpstr>Roboto </vt:lpstr>
      <vt:lpstr>Roboto Condensed</vt:lpstr>
      <vt:lpstr>Wingdings</vt:lpstr>
      <vt:lpstr>Thème Office</vt:lpstr>
      <vt:lpstr>Algorithmique</vt:lpstr>
      <vt:lpstr>Rappel</vt:lpstr>
      <vt:lpstr>Rappel</vt:lpstr>
      <vt:lpstr>Rappel</vt:lpstr>
      <vt:lpstr>Rappel</vt:lpstr>
      <vt:lpstr>Tri par tas</vt:lpstr>
      <vt:lpstr>Tas</vt:lpstr>
      <vt:lpstr>Tri par tas</vt:lpstr>
      <vt:lpstr>Tri par tas</vt:lpstr>
      <vt:lpstr>Tri par tas</vt:lpstr>
      <vt:lpstr>Tri par tas</vt:lpstr>
      <vt:lpstr>Utilités</vt:lpstr>
      <vt:lpstr>Présentation PowerPoint</vt:lpstr>
      <vt:lpstr>Les tables de hachage</vt:lpstr>
      <vt:lpstr>Introduction</vt:lpstr>
      <vt:lpstr>Notion de clé</vt:lpstr>
      <vt:lpstr>Hachage ?</vt:lpstr>
      <vt:lpstr>Présentation PowerPoint</vt:lpstr>
      <vt:lpstr>Fonction de hachage</vt:lpstr>
      <vt:lpstr>Propriétés</vt:lpstr>
      <vt:lpstr>Exemple</vt:lpstr>
      <vt:lpstr>Présentation PowerPoint</vt:lpstr>
      <vt:lpstr>Présentation PowerPoint</vt:lpstr>
      <vt:lpstr>Collisions !</vt:lpstr>
      <vt:lpstr>Salage</vt:lpstr>
      <vt:lpstr>Salage</vt:lpstr>
      <vt:lpstr>Exemple de fonctions</vt:lpstr>
      <vt:lpstr>Présentation PowerPoint</vt:lpstr>
      <vt:lpstr>Table de hachage</vt:lpstr>
      <vt:lpstr>Présentation PowerPoint</vt:lpstr>
      <vt:lpstr>Solutions</vt:lpstr>
      <vt:lpstr>Solutions</vt:lpstr>
      <vt:lpstr>Utilité ?</vt:lpstr>
      <vt:lpstr>SHA-256</vt:lpstr>
      <vt:lpstr>SHA-256</vt:lpstr>
      <vt:lpstr>SHA-256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DEPRETER Johan</dc:creator>
  <cp:lastModifiedBy>DEPRETER Johan</cp:lastModifiedBy>
  <cp:revision>57</cp:revision>
  <dcterms:created xsi:type="dcterms:W3CDTF">2022-01-27T22:00:53Z</dcterms:created>
  <dcterms:modified xsi:type="dcterms:W3CDTF">2024-03-14T10:20:29Z</dcterms:modified>
</cp:coreProperties>
</file>